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tags/tag1.xml" ContentType="application/vnd.openxmlformats-officedocument.presentationml.tags+xml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5.xml" ContentType="application/vnd.openxmlformats-officedocument.presentationml.tags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Layouts/slideLayout28.xml" ContentType="application/vnd.openxmlformats-officedocument.presentationml.slideLayout+xml"/>
  <Override PartName="/ppt/slideMasters/slideMaster3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tags/tag2.xml" ContentType="application/vnd.openxmlformats-officedocument.presentationml.tags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tags/tag6.xml" ContentType="application/vnd.openxmlformats-officedocument.presentationml.tags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slideLayouts/slideLayout2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tags/tag3.xml" ContentType="application/vnd.openxmlformats-officedocument.presentationml.tags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diagrams/colors1.xml" ContentType="application/vnd.openxmlformats-officedocument.drawingml.diagramColors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Layouts/slideLayout2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21.xml" ContentType="application/vnd.openxmlformats-officedocument.presentationml.notesSlide+xml"/>
  <Override PartName="/ppt/tags/tag8.xml" ContentType="application/vnd.openxmlformats-officedocument.presentationml.tags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2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  <p:sldMasterId id="2147483672" r:id="rId3"/>
  </p:sldMasterIdLst>
  <p:notesMasterIdLst>
    <p:notesMasterId r:id="rId39"/>
  </p:notesMasterIdLst>
  <p:sldIdLst>
    <p:sldId id="256" r:id="rId4"/>
    <p:sldId id="278" r:id="rId5"/>
    <p:sldId id="296" r:id="rId6"/>
    <p:sldId id="329" r:id="rId7"/>
    <p:sldId id="279" r:id="rId8"/>
    <p:sldId id="281" r:id="rId9"/>
    <p:sldId id="282" r:id="rId10"/>
    <p:sldId id="280" r:id="rId11"/>
    <p:sldId id="295" r:id="rId12"/>
    <p:sldId id="303" r:id="rId13"/>
    <p:sldId id="314" r:id="rId14"/>
    <p:sldId id="309" r:id="rId15"/>
    <p:sldId id="300" r:id="rId16"/>
    <p:sldId id="302" r:id="rId17"/>
    <p:sldId id="306" r:id="rId18"/>
    <p:sldId id="301" r:id="rId19"/>
    <p:sldId id="304" r:id="rId20"/>
    <p:sldId id="305" r:id="rId21"/>
    <p:sldId id="286" r:id="rId22"/>
    <p:sldId id="287" r:id="rId23"/>
    <p:sldId id="324" r:id="rId24"/>
    <p:sldId id="322" r:id="rId25"/>
    <p:sldId id="330" r:id="rId26"/>
    <p:sldId id="331" r:id="rId27"/>
    <p:sldId id="323" r:id="rId28"/>
    <p:sldId id="332" r:id="rId29"/>
    <p:sldId id="333" r:id="rId30"/>
    <p:sldId id="325" r:id="rId31"/>
    <p:sldId id="334" r:id="rId32"/>
    <p:sldId id="335" r:id="rId33"/>
    <p:sldId id="326" r:id="rId34"/>
    <p:sldId id="327" r:id="rId35"/>
    <p:sldId id="336" r:id="rId36"/>
    <p:sldId id="337" r:id="rId37"/>
    <p:sldId id="33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3490F"/>
    <a:srgbClr val="424A10"/>
    <a:srgbClr val="000800"/>
    <a:srgbClr val="FCF600"/>
    <a:srgbClr val="089620"/>
    <a:srgbClr val="FF9D00"/>
    <a:srgbClr val="FFFF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234" autoAdjust="0"/>
    <p:restoredTop sz="94454" autoAdjust="0"/>
  </p:normalViewPr>
  <p:slideViewPr>
    <p:cSldViewPr>
      <p:cViewPr varScale="1">
        <p:scale>
          <a:sx n="111" d="100"/>
          <a:sy n="111" d="100"/>
        </p:scale>
        <p:origin x="-120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90C94-1CD9-4504-BAAF-6B243BBD503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44EBFD9-F5DC-4C67-ACA6-5687E8ACFF32}">
      <dgm:prSet phldrT="[Text]" custT="1"/>
      <dgm:spPr>
        <a:solidFill>
          <a:schemeClr val="bg2">
            <a:lumMod val="50000"/>
            <a:lumOff val="50000"/>
            <a:alpha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>
            <a:solidFill>
              <a:schemeClr val="accent1">
                <a:lumMod val="40000"/>
                <a:lumOff val="60000"/>
              </a:schemeClr>
            </a:solidFill>
          </a:endParaRPr>
        </a:p>
        <a:p>
          <a:r>
            <a:rPr lang="en-US" sz="2000" dirty="0" smtClean="0">
              <a:solidFill>
                <a:schemeClr val="bg2">
                  <a:lumMod val="90000"/>
                  <a:lumOff val="10000"/>
                </a:schemeClr>
              </a:solidFill>
            </a:rPr>
            <a:t>TEACHING PRESENCE</a:t>
          </a:r>
          <a:endParaRPr lang="en-US" sz="2000" dirty="0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9D0F8B61-DD35-438D-AD83-4CD91B287EB8}" type="parTrans" cxnId="{DA463D6C-E075-4C5E-8EDD-0AC3CFD6DE8F}">
      <dgm:prSet/>
      <dgm:spPr/>
      <dgm:t>
        <a:bodyPr/>
        <a:lstStyle/>
        <a:p>
          <a:endParaRPr lang="en-US"/>
        </a:p>
      </dgm:t>
    </dgm:pt>
    <dgm:pt modelId="{06FC2893-AA59-411A-BF61-0838C66F1E65}" type="sibTrans" cxnId="{DA463D6C-E075-4C5E-8EDD-0AC3CFD6DE8F}">
      <dgm:prSet/>
      <dgm:spPr/>
      <dgm:t>
        <a:bodyPr/>
        <a:lstStyle/>
        <a:p>
          <a:endParaRPr lang="en-US"/>
        </a:p>
      </dgm:t>
    </dgm:pt>
    <dgm:pt modelId="{3EC56726-422E-414D-867B-21085465328B}">
      <dgm:prSet phldrT="[Text]" custT="1"/>
      <dgm:spPr>
        <a:solidFill>
          <a:schemeClr val="bg2">
            <a:lumMod val="50000"/>
            <a:lumOff val="50000"/>
            <a:alpha val="50000"/>
          </a:schemeClr>
        </a:solidFill>
        <a:ln>
          <a:solidFill>
            <a:schemeClr val="tx2">
              <a:lumMod val="1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bg2">
                  <a:lumMod val="90000"/>
                  <a:lumOff val="10000"/>
                </a:schemeClr>
              </a:solidFill>
            </a:rPr>
            <a:t>     COGNITIVE       PRESENCE </a:t>
          </a:r>
          <a:endParaRPr lang="en-US" sz="2000" dirty="0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D7C74EDC-131D-4A34-9053-B2D509A1FC55}" type="parTrans" cxnId="{EA5E4535-87F3-43E2-9E8F-A5B0ECF93ED4}">
      <dgm:prSet/>
      <dgm:spPr/>
      <dgm:t>
        <a:bodyPr/>
        <a:lstStyle/>
        <a:p>
          <a:endParaRPr lang="en-US"/>
        </a:p>
      </dgm:t>
    </dgm:pt>
    <dgm:pt modelId="{62703CCE-3081-4CEA-A758-9AC12AB62175}" type="sibTrans" cxnId="{EA5E4535-87F3-43E2-9E8F-A5B0ECF93ED4}">
      <dgm:prSet/>
      <dgm:spPr/>
      <dgm:t>
        <a:bodyPr/>
        <a:lstStyle/>
        <a:p>
          <a:endParaRPr lang="en-US"/>
        </a:p>
      </dgm:t>
    </dgm:pt>
    <dgm:pt modelId="{9A51476E-CB90-49AC-870A-9D529D1FF8BC}">
      <dgm:prSet phldrT="[Text]" custT="1"/>
      <dgm:spPr>
        <a:solidFill>
          <a:schemeClr val="bg2">
            <a:lumMod val="50000"/>
            <a:lumOff val="50000"/>
            <a:alpha val="50000"/>
          </a:schemeClr>
        </a:solidFill>
        <a:ln>
          <a:solidFill>
            <a:srgbClr val="000800"/>
          </a:solidFill>
        </a:ln>
      </dgm:spPr>
      <dgm:t>
        <a:bodyPr/>
        <a:lstStyle/>
        <a:p>
          <a:r>
            <a:rPr lang="en-US" sz="2000" dirty="0" smtClean="0">
              <a:solidFill>
                <a:schemeClr val="bg2">
                  <a:lumMod val="90000"/>
                  <a:lumOff val="10000"/>
                </a:schemeClr>
              </a:solidFill>
            </a:rPr>
            <a:t>SOCIAL PRESENCE</a:t>
          </a:r>
          <a:endParaRPr lang="en-US" sz="2000" dirty="0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1E1834BC-E9B7-4FA3-B3EB-09EBFF9628FB}" type="parTrans" cxnId="{29A5E25B-A900-4E57-A265-60E80F0BA0C2}">
      <dgm:prSet/>
      <dgm:spPr/>
      <dgm:t>
        <a:bodyPr/>
        <a:lstStyle/>
        <a:p>
          <a:endParaRPr lang="en-US"/>
        </a:p>
      </dgm:t>
    </dgm:pt>
    <dgm:pt modelId="{01B8BE09-41B3-431A-9F17-D7F6D152A63B}" type="sibTrans" cxnId="{29A5E25B-A900-4E57-A265-60E80F0BA0C2}">
      <dgm:prSet/>
      <dgm:spPr/>
      <dgm:t>
        <a:bodyPr/>
        <a:lstStyle/>
        <a:p>
          <a:endParaRPr lang="en-US"/>
        </a:p>
      </dgm:t>
    </dgm:pt>
    <dgm:pt modelId="{B1F84C3B-52DE-4109-9F51-10403E427985}" type="pres">
      <dgm:prSet presAssocID="{78690C94-1CD9-4504-BAAF-6B243BBD5032}" presName="compositeShape" presStyleCnt="0">
        <dgm:presLayoutVars>
          <dgm:chMax val="7"/>
          <dgm:dir/>
          <dgm:resizeHandles val="exact"/>
        </dgm:presLayoutVars>
      </dgm:prSet>
      <dgm:spPr/>
    </dgm:pt>
    <dgm:pt modelId="{4D0C4F4D-A6C7-4F86-B45F-8416475F73A6}" type="pres">
      <dgm:prSet presAssocID="{844EBFD9-F5DC-4C67-ACA6-5687E8ACFF32}" presName="circ1" presStyleLbl="vennNode1" presStyleIdx="0" presStyleCnt="3" custScaleX="107533" custLinFactNeighborX="-4009" custLinFactNeighborY="64526"/>
      <dgm:spPr/>
      <dgm:t>
        <a:bodyPr/>
        <a:lstStyle/>
        <a:p>
          <a:endParaRPr lang="en-US"/>
        </a:p>
      </dgm:t>
    </dgm:pt>
    <dgm:pt modelId="{FC17101C-8A80-4B9B-8CCD-11A58D2300EF}" type="pres">
      <dgm:prSet presAssocID="{844EBFD9-F5DC-4C67-ACA6-5687E8ACFF3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64D0B-94CC-49B6-B65D-C8EDD82AEF06}" type="pres">
      <dgm:prSet presAssocID="{3EC56726-422E-414D-867B-21085465328B}" presName="circ2" presStyleLbl="vennNode1" presStyleIdx="1" presStyleCnt="3" custScaleX="104945" custLinFactNeighborX="-8576" custLinFactNeighborY="-54847"/>
      <dgm:spPr/>
      <dgm:t>
        <a:bodyPr/>
        <a:lstStyle/>
        <a:p>
          <a:endParaRPr lang="en-US"/>
        </a:p>
      </dgm:t>
    </dgm:pt>
    <dgm:pt modelId="{68DB420A-9286-4586-8ED9-1BAE0B69A96E}" type="pres">
      <dgm:prSet presAssocID="{3EC56726-422E-414D-867B-21085465328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8B34B-2F52-4292-A1DD-B910FFAAAE65}" type="pres">
      <dgm:prSet presAssocID="{9A51476E-CB90-49AC-870A-9D529D1FF8BC}" presName="circ3" presStyleLbl="vennNode1" presStyleIdx="2" presStyleCnt="3" custScaleX="108559" custLinFactNeighborX="-2411" custLinFactNeighborY="-54847"/>
      <dgm:spPr/>
      <dgm:t>
        <a:bodyPr/>
        <a:lstStyle/>
        <a:p>
          <a:endParaRPr lang="en-US"/>
        </a:p>
      </dgm:t>
    </dgm:pt>
    <dgm:pt modelId="{9116C00F-B1D2-4E5A-B4C9-47455A5F296B}" type="pres">
      <dgm:prSet presAssocID="{9A51476E-CB90-49AC-870A-9D529D1FF8B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A5E25B-A900-4E57-A265-60E80F0BA0C2}" srcId="{78690C94-1CD9-4504-BAAF-6B243BBD5032}" destId="{9A51476E-CB90-49AC-870A-9D529D1FF8BC}" srcOrd="2" destOrd="0" parTransId="{1E1834BC-E9B7-4FA3-B3EB-09EBFF9628FB}" sibTransId="{01B8BE09-41B3-431A-9F17-D7F6D152A63B}"/>
    <dgm:cxn modelId="{9C50200D-A1B9-43E6-8A20-0FA025236A83}" type="presOf" srcId="{3EC56726-422E-414D-867B-21085465328B}" destId="{68DB420A-9286-4586-8ED9-1BAE0B69A96E}" srcOrd="1" destOrd="0" presId="urn:microsoft.com/office/officeart/2005/8/layout/venn1"/>
    <dgm:cxn modelId="{FE12CB55-3058-4BB8-8632-932E1B761CF7}" type="presOf" srcId="{844EBFD9-F5DC-4C67-ACA6-5687E8ACFF32}" destId="{FC17101C-8A80-4B9B-8CCD-11A58D2300EF}" srcOrd="1" destOrd="0" presId="urn:microsoft.com/office/officeart/2005/8/layout/venn1"/>
    <dgm:cxn modelId="{AE17F72C-18F8-48BA-9C67-0369C723D52E}" type="presOf" srcId="{9A51476E-CB90-49AC-870A-9D529D1FF8BC}" destId="{6A18B34B-2F52-4292-A1DD-B910FFAAAE65}" srcOrd="0" destOrd="0" presId="urn:microsoft.com/office/officeart/2005/8/layout/venn1"/>
    <dgm:cxn modelId="{87683422-6BE4-4799-B438-DAC96D41EA67}" type="presOf" srcId="{78690C94-1CD9-4504-BAAF-6B243BBD5032}" destId="{B1F84C3B-52DE-4109-9F51-10403E427985}" srcOrd="0" destOrd="0" presId="urn:microsoft.com/office/officeart/2005/8/layout/venn1"/>
    <dgm:cxn modelId="{EA5E4535-87F3-43E2-9E8F-A5B0ECF93ED4}" srcId="{78690C94-1CD9-4504-BAAF-6B243BBD5032}" destId="{3EC56726-422E-414D-867B-21085465328B}" srcOrd="1" destOrd="0" parTransId="{D7C74EDC-131D-4A34-9053-B2D509A1FC55}" sibTransId="{62703CCE-3081-4CEA-A758-9AC12AB62175}"/>
    <dgm:cxn modelId="{987B2B3D-5577-4164-AD9C-0DE9394F7F0B}" type="presOf" srcId="{9A51476E-CB90-49AC-870A-9D529D1FF8BC}" destId="{9116C00F-B1D2-4E5A-B4C9-47455A5F296B}" srcOrd="1" destOrd="0" presId="urn:microsoft.com/office/officeart/2005/8/layout/venn1"/>
    <dgm:cxn modelId="{76CE207F-5DD0-4478-A9B4-129FDD9D86D8}" type="presOf" srcId="{844EBFD9-F5DC-4C67-ACA6-5687E8ACFF32}" destId="{4D0C4F4D-A6C7-4F86-B45F-8416475F73A6}" srcOrd="0" destOrd="0" presId="urn:microsoft.com/office/officeart/2005/8/layout/venn1"/>
    <dgm:cxn modelId="{07EA5D8B-08C5-4062-911D-1C8833E91A4A}" type="presOf" srcId="{3EC56726-422E-414D-867B-21085465328B}" destId="{3A464D0B-94CC-49B6-B65D-C8EDD82AEF06}" srcOrd="0" destOrd="0" presId="urn:microsoft.com/office/officeart/2005/8/layout/venn1"/>
    <dgm:cxn modelId="{DA463D6C-E075-4C5E-8EDD-0AC3CFD6DE8F}" srcId="{78690C94-1CD9-4504-BAAF-6B243BBD5032}" destId="{844EBFD9-F5DC-4C67-ACA6-5687E8ACFF32}" srcOrd="0" destOrd="0" parTransId="{9D0F8B61-DD35-438D-AD83-4CD91B287EB8}" sibTransId="{06FC2893-AA59-411A-BF61-0838C66F1E65}"/>
    <dgm:cxn modelId="{CE69A1B2-C3BE-4DD3-9276-2FEEAE2C5943}" type="presParOf" srcId="{B1F84C3B-52DE-4109-9F51-10403E427985}" destId="{4D0C4F4D-A6C7-4F86-B45F-8416475F73A6}" srcOrd="0" destOrd="0" presId="urn:microsoft.com/office/officeart/2005/8/layout/venn1"/>
    <dgm:cxn modelId="{5432A2B0-9B86-4D4F-AF86-6551ACF810E4}" type="presParOf" srcId="{B1F84C3B-52DE-4109-9F51-10403E427985}" destId="{FC17101C-8A80-4B9B-8CCD-11A58D2300EF}" srcOrd="1" destOrd="0" presId="urn:microsoft.com/office/officeart/2005/8/layout/venn1"/>
    <dgm:cxn modelId="{7876C70E-CFFC-4BDB-8BD3-748CF23635FE}" type="presParOf" srcId="{B1F84C3B-52DE-4109-9F51-10403E427985}" destId="{3A464D0B-94CC-49B6-B65D-C8EDD82AEF06}" srcOrd="2" destOrd="0" presId="urn:microsoft.com/office/officeart/2005/8/layout/venn1"/>
    <dgm:cxn modelId="{24112057-45D6-4FE5-999A-0E3B37B78858}" type="presParOf" srcId="{B1F84C3B-52DE-4109-9F51-10403E427985}" destId="{68DB420A-9286-4586-8ED9-1BAE0B69A96E}" srcOrd="3" destOrd="0" presId="urn:microsoft.com/office/officeart/2005/8/layout/venn1"/>
    <dgm:cxn modelId="{3C041E4C-0F7E-4A87-A19D-4CAD9EC6106C}" type="presParOf" srcId="{B1F84C3B-52DE-4109-9F51-10403E427985}" destId="{6A18B34B-2F52-4292-A1DD-B910FFAAAE65}" srcOrd="4" destOrd="0" presId="urn:microsoft.com/office/officeart/2005/8/layout/venn1"/>
    <dgm:cxn modelId="{85AE1DCC-7FCE-4996-B509-E94ADA1009D3}" type="presParOf" srcId="{B1F84C3B-52DE-4109-9F51-10403E427985}" destId="{9116C00F-B1D2-4E5A-B4C9-47455A5F296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0C4F4D-A6C7-4F86-B45F-8416475F73A6}">
      <dsp:nvSpPr>
        <dsp:cNvPr id="0" name=""/>
        <dsp:cNvSpPr/>
      </dsp:nvSpPr>
      <dsp:spPr>
        <a:xfrm>
          <a:off x="2209814" y="2416192"/>
          <a:ext cx="3746005" cy="3483586"/>
        </a:xfrm>
        <a:prstGeom prst="ellipse">
          <a:avLst/>
        </a:prstGeom>
        <a:solidFill>
          <a:schemeClr val="bg2">
            <a:lumMod val="50000"/>
            <a:lumOff val="50000"/>
            <a:alpha val="5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chemeClr val="accent1">
                <a:lumMod val="40000"/>
                <a:lumOff val="60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90000"/>
                  <a:lumOff val="10000"/>
                </a:schemeClr>
              </a:solidFill>
            </a:rPr>
            <a:t>TEACHING PRESENCE</a:t>
          </a:r>
          <a:endParaRPr lang="en-US" sz="2000" kern="1200" dirty="0">
            <a:solidFill>
              <a:schemeClr val="bg2">
                <a:lumMod val="90000"/>
                <a:lumOff val="10000"/>
              </a:schemeClr>
            </a:solidFill>
          </a:endParaRPr>
        </a:p>
      </dsp:txBody>
      <dsp:txXfrm>
        <a:off x="2709281" y="3025820"/>
        <a:ext cx="2747070" cy="1567613"/>
      </dsp:txXfrm>
    </dsp:sp>
    <dsp:sp modelId="{3A464D0B-94CC-49B6-B65D-C8EDD82AEF06}">
      <dsp:nvSpPr>
        <dsp:cNvPr id="0" name=""/>
        <dsp:cNvSpPr/>
      </dsp:nvSpPr>
      <dsp:spPr>
        <a:xfrm>
          <a:off x="3352790" y="434972"/>
          <a:ext cx="3655850" cy="3483586"/>
        </a:xfrm>
        <a:prstGeom prst="ellipse">
          <a:avLst/>
        </a:prstGeom>
        <a:solidFill>
          <a:schemeClr val="bg2">
            <a:lumMod val="50000"/>
            <a:lumOff val="50000"/>
            <a:alpha val="50000"/>
          </a:schemeClr>
        </a:solidFill>
        <a:ln w="25400" cap="flat" cmpd="sng" algn="ctr">
          <a:solidFill>
            <a:schemeClr val="tx2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90000"/>
                  <a:lumOff val="10000"/>
                </a:schemeClr>
              </a:solidFill>
            </a:rPr>
            <a:t>     COGNITIVE       PRESENCE </a:t>
          </a:r>
          <a:endParaRPr lang="en-US" sz="2000" kern="1200" dirty="0">
            <a:solidFill>
              <a:schemeClr val="bg2">
                <a:lumMod val="90000"/>
                <a:lumOff val="10000"/>
              </a:schemeClr>
            </a:solidFill>
          </a:endParaRPr>
        </a:p>
      </dsp:txBody>
      <dsp:txXfrm>
        <a:off x="4470871" y="1334898"/>
        <a:ext cx="2193510" cy="1915972"/>
      </dsp:txXfrm>
    </dsp:sp>
    <dsp:sp modelId="{6A18B34B-2F52-4292-A1DD-B910FFAAAE65}">
      <dsp:nvSpPr>
        <dsp:cNvPr id="0" name=""/>
        <dsp:cNvSpPr/>
      </dsp:nvSpPr>
      <dsp:spPr>
        <a:xfrm>
          <a:off x="990617" y="434972"/>
          <a:ext cx="3781746" cy="3483586"/>
        </a:xfrm>
        <a:prstGeom prst="ellipse">
          <a:avLst/>
        </a:prstGeom>
        <a:solidFill>
          <a:schemeClr val="bg2">
            <a:lumMod val="50000"/>
            <a:lumOff val="50000"/>
            <a:alpha val="50000"/>
          </a:schemeClr>
        </a:solidFill>
        <a:ln w="25400" cap="flat" cmpd="sng" algn="ctr">
          <a:solidFill>
            <a:srgbClr val="0008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90000"/>
                  <a:lumOff val="10000"/>
                </a:schemeClr>
              </a:solidFill>
            </a:rPr>
            <a:t>SOCIAL PRESENCE</a:t>
          </a:r>
          <a:endParaRPr lang="en-US" sz="2000" kern="1200" dirty="0">
            <a:solidFill>
              <a:schemeClr val="bg2">
                <a:lumMod val="90000"/>
                <a:lumOff val="10000"/>
              </a:schemeClr>
            </a:solidFill>
          </a:endParaRPr>
        </a:p>
      </dsp:txBody>
      <dsp:txXfrm>
        <a:off x="1346731" y="1334898"/>
        <a:ext cx="2269048" cy="1915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8709F-C96F-4E7D-98B5-FEDCB2D46B3E}" type="datetimeFigureOut">
              <a:rPr lang="en-US" smtClean="0"/>
              <a:pPr/>
              <a:t>7/10/11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E6479-1DF2-4B8E-86B0-29B77B5FF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being used in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E6479-1DF2-4B8E-86B0-29B77B5FFA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image" Target="../media/image2.jpe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0F69ED-72EC-49B0-A236-911AAE770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1B313-A34F-4A07-98C3-960998F0E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24EA6-1606-46C4-B156-51F227642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2A99B1-C40C-4D6D-A2A8-AD0E72360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B4CC3-783C-4524-B7D0-3416363A6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61DB7-B70B-4028-83A0-F6AF86523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26317-C8AD-497C-BC23-360D20BA0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05184-8E20-4FAF-B8BC-9C4B7F41B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9739E-D1E5-4E49-9360-91EB2E8B1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476F0-E6A2-4BA2-BB4E-412CF2711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C08B7-2E75-4103-A80B-32D07B74F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D0674-9800-400F-83DB-D8061B964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E6BB0-47C1-42A7-80BA-41AD0D4DC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ED284-6C28-4BAE-AF24-DEE320F4A8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02268-454B-4510-BBEB-1B70A19A4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0674-9800-400F-83DB-D8061B964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08FA-497B-4F62-B39C-F9600477C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210D-2222-4BD5-95F7-F95D907A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4B9A-3DDA-49B4-824E-41F52C2AE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B8EB-3344-496E-9914-CC6B4F96B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B08FA-497B-4F62-B39C-F9600477C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A2A7-E4A3-4619-B181-D67D096A8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D74E9F-A33B-48AC-A310-FF6B69D07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04E0-1EBA-42EC-BF3F-BA4624E66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7B5A5B-4EEE-40D6-9B24-B10928F5B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B313-A34F-4A07-98C3-960998F0E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4EA6-1606-46C4-B156-51F227642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5210D-2222-4BD5-95F7-F95D907A9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94B9A-3DDA-49B4-824E-41F52C2AE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6B8EB-3344-496E-9914-CC6B4F96B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5A2A7-E4A3-4619-B181-D67D096A8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74E9F-A33B-48AC-A310-FF6B69D07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504E0-1EBA-42EC-BF3F-BA4624E66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tags" Target="../tags/tag5.xml"/><Relationship Id="rId14" Type="http://schemas.openxmlformats.org/officeDocument/2006/relationships/tags" Target="../tags/tag6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7B5A5B-4EEE-40D6-9B24-B10928F5BD7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D4B820-572A-4CAB-A0D1-02E6AD09F74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2F7B5A5B-4EEE-40D6-9B24-B10928F5B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fbmk@uaa.alaska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VzeO0qXhmC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eb2list.com/logo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 bwMode="auto">
          <a:xfrm>
            <a:off x="-152400" y="-228600"/>
            <a:ext cx="929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ctr">
              <a:buClr>
                <a:srgbClr val="FFFFFF"/>
              </a:buClr>
              <a:defRPr/>
            </a:pPr>
            <a:r>
              <a:rPr lang="en-US" sz="32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Designing eLearning Environments Conducive to </a:t>
            </a:r>
            <a:r>
              <a:rPr lang="en-US" sz="3200" b="1" kern="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ePortfolio</a:t>
            </a:r>
            <a:r>
              <a:rPr lang="en-US" sz="32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 Identity Skill Development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 smtClean="0">
              <a:ln>
                <a:solidFill>
                  <a:schemeClr val="tx1"/>
                </a:solidFill>
              </a:ln>
              <a:solidFill>
                <a:schemeClr val="bg1">
                  <a:lumMod val="10000"/>
                  <a:lumOff val="9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200" dirty="0" smtClean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Bruno M. Kappes, Ph.D.</a:t>
            </a:r>
          </a:p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bg1">
                    <a:lumMod val="10000"/>
                    <a:lumOff val="9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Professor of Psychology &amp; Health Science</a:t>
            </a:r>
          </a:p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bg1">
                    <a:lumMod val="10000"/>
                    <a:lumOff val="9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University of Alaska</a:t>
            </a:r>
          </a:p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bg1">
                    <a:lumMod val="10000"/>
                    <a:lumOff val="9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Anchorage, USA</a:t>
            </a:r>
          </a:p>
          <a:p>
            <a:pPr algn="ctr"/>
            <a:r>
              <a:rPr lang="en-US" sz="2800" dirty="0" smtClean="0">
                <a:ln>
                  <a:solidFill>
                    <a:schemeClr val="accent3"/>
                  </a:solidFill>
                </a:ln>
                <a:solidFill>
                  <a:schemeClr val="accent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hlinkClick r:id="rId3"/>
              </a:rPr>
              <a:t>afbmk@uaa.alaska.edu</a:t>
            </a:r>
            <a:endParaRPr lang="en-US" sz="2800" dirty="0" smtClean="0">
              <a:ln>
                <a:solidFill>
                  <a:schemeClr val="accent3"/>
                </a:solidFill>
              </a:ln>
              <a:solidFill>
                <a:schemeClr val="accent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sz="2800" dirty="0" smtClean="0">
              <a:ln>
                <a:solidFill>
                  <a:schemeClr val="accent3"/>
                </a:solidFill>
              </a:ln>
              <a:solidFill>
                <a:schemeClr val="accent3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2800" dirty="0" smtClean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London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9468"/>
            <a:ext cx="8915400" cy="141763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eLearning as Collaborative Constructivist Process 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Learn by doing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Individuals make sense of personal experiences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Applying core concepts in deep and meaningful manner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eLearning</a:t>
            </a:r>
            <a:r>
              <a:rPr lang="en-US" sz="3200" dirty="0" smtClean="0">
                <a:solidFill>
                  <a:schemeClr val="tx1"/>
                </a:solidFill>
              </a:rPr>
              <a:t>  Philosophy – Create a </a:t>
            </a:r>
            <a:r>
              <a:rPr lang="en-US" sz="3200" dirty="0" smtClean="0">
                <a:solidFill>
                  <a:schemeClr val="tx1"/>
                </a:solidFill>
              </a:rPr>
              <a:t>COI: </a:t>
            </a:r>
            <a:r>
              <a:rPr lang="en-US" sz="3200" i="1" dirty="0" smtClean="0">
                <a:solidFill>
                  <a:schemeClr val="tx1"/>
                </a:solidFill>
              </a:rPr>
              <a:t>Community of Inquiry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24A10"/>
                </a:solidFill>
              </a:rPr>
              <a:t>Community of Inquiry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rgbClr val="43490F"/>
                </a:solidFill>
                <a:effectLst/>
              </a:rPr>
              <a:t>(Garrison and Vaughan, 08 ) </a:t>
            </a:r>
            <a:endParaRPr lang="en-US" sz="2800" dirty="0">
              <a:solidFill>
                <a:srgbClr val="43490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12064" cy="41820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Social Presence</a:t>
            </a:r>
          </a:p>
          <a:p>
            <a:pPr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Cognitive Presence</a:t>
            </a:r>
          </a:p>
          <a:p>
            <a:pPr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Teaching Presence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12063" cy="811306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Community of Inquiry Framework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382000" cy="599757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3733800"/>
            <a:ext cx="121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Selecting Content </a:t>
            </a:r>
            <a:endParaRPr lang="en-US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733800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Setting</a:t>
            </a:r>
          </a:p>
          <a:p>
            <a:r>
              <a:rPr lang="en-US" sz="1300" dirty="0" smtClean="0"/>
              <a:t>Climate</a:t>
            </a:r>
            <a:endParaRPr lang="en-US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3200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Educational Experience</a:t>
            </a:r>
            <a:endParaRPr lang="en-US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2362200"/>
            <a:ext cx="99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Supporting Discourse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Community of Inquiry </a:t>
            </a:r>
            <a:r>
              <a:rPr lang="en-US" sz="3200" b="1" i="1" dirty="0" smtClean="0">
                <a:solidFill>
                  <a:srgbClr val="FFFF00"/>
                </a:solidFill>
              </a:rPr>
              <a:t/>
            </a:r>
            <a:br>
              <a:rPr lang="en-US" sz="3200" b="1" i="1" dirty="0" smtClean="0">
                <a:solidFill>
                  <a:srgbClr val="FFFF00"/>
                </a:solidFill>
              </a:rPr>
            </a:br>
            <a:r>
              <a:rPr lang="en-US" sz="3200" b="1" i="1" dirty="0" smtClean="0">
                <a:solidFill>
                  <a:schemeClr val="accent3">
                    <a:lumMod val="75000"/>
                  </a:schemeClr>
                </a:solidFill>
              </a:rPr>
              <a:t>Teaching Presence</a:t>
            </a:r>
            <a:endParaRPr lang="en-US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763000" cy="5181600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3765" i="1" dirty="0" smtClean="0">
                <a:solidFill>
                  <a:schemeClr val="tx1"/>
                </a:solidFill>
              </a:rPr>
              <a:t>Professor’s Blog</a:t>
            </a:r>
          </a:p>
          <a:p>
            <a:pPr lvl="2"/>
            <a:r>
              <a:rPr lang="en-US" sz="3765" i="1" dirty="0" smtClean="0">
                <a:solidFill>
                  <a:schemeClr val="tx1"/>
                </a:solidFill>
              </a:rPr>
              <a:t>Teaching Assistants</a:t>
            </a:r>
          </a:p>
          <a:p>
            <a:pPr lvl="2"/>
            <a:r>
              <a:rPr lang="en-US" sz="3765" i="1" dirty="0" smtClean="0">
                <a:solidFill>
                  <a:schemeClr val="tx1"/>
                </a:solidFill>
              </a:rPr>
              <a:t>Lecture Units</a:t>
            </a:r>
          </a:p>
          <a:p>
            <a:pPr lvl="2"/>
            <a:r>
              <a:rPr lang="en-US" sz="3765" i="1" dirty="0" err="1" smtClean="0">
                <a:solidFill>
                  <a:schemeClr val="tx1"/>
                </a:solidFill>
              </a:rPr>
              <a:t>eLectures</a:t>
            </a:r>
            <a:endParaRPr lang="en-US" sz="3765" i="1" dirty="0" smtClean="0">
              <a:solidFill>
                <a:schemeClr val="tx1"/>
              </a:solidFill>
            </a:endParaRPr>
          </a:p>
          <a:p>
            <a:pPr lvl="2"/>
            <a:r>
              <a:rPr lang="en-US" sz="3765" i="1" dirty="0" err="1" smtClean="0">
                <a:solidFill>
                  <a:schemeClr val="tx1"/>
                </a:solidFill>
              </a:rPr>
              <a:t>eWorkbook</a:t>
            </a:r>
            <a:endParaRPr lang="en-US" sz="3765" i="1" dirty="0" smtClean="0">
              <a:solidFill>
                <a:schemeClr val="tx1"/>
              </a:solidFill>
            </a:endParaRPr>
          </a:p>
          <a:p>
            <a:pPr lvl="2"/>
            <a:r>
              <a:rPr lang="en-US" sz="3765" i="1" dirty="0" err="1" smtClean="0">
                <a:solidFill>
                  <a:schemeClr val="tx1"/>
                </a:solidFill>
              </a:rPr>
              <a:t>eTextbook</a:t>
            </a:r>
            <a:endParaRPr lang="en-US" sz="3765" i="1" dirty="0" smtClean="0">
              <a:solidFill>
                <a:schemeClr val="tx1"/>
              </a:solidFill>
            </a:endParaRPr>
          </a:p>
          <a:p>
            <a:pPr lvl="2"/>
            <a:r>
              <a:rPr lang="en-US" sz="3765" i="1" dirty="0" err="1" smtClean="0">
                <a:solidFill>
                  <a:schemeClr val="tx1"/>
                </a:solidFill>
              </a:rPr>
              <a:t>eTextbook</a:t>
            </a:r>
            <a:r>
              <a:rPr lang="en-US" sz="3765" i="1" dirty="0" smtClean="0">
                <a:solidFill>
                  <a:schemeClr val="tx1"/>
                </a:solidFill>
              </a:rPr>
              <a:t> Website</a:t>
            </a:r>
          </a:p>
          <a:p>
            <a:pPr lvl="2"/>
            <a:r>
              <a:rPr lang="en-US" sz="3765" i="1" dirty="0" smtClean="0">
                <a:solidFill>
                  <a:schemeClr val="tx1"/>
                </a:solidFill>
              </a:rPr>
              <a:t>Psych Links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Community of Inquiry </a:t>
            </a:r>
            <a:r>
              <a:rPr lang="en-US" sz="3200" b="1" i="1" dirty="0" smtClean="0">
                <a:solidFill>
                  <a:srgbClr val="FFFF00"/>
                </a:solidFill>
              </a:rPr>
              <a:t/>
            </a:r>
            <a:br>
              <a:rPr lang="en-US" sz="3200" b="1" i="1" dirty="0" smtClean="0">
                <a:solidFill>
                  <a:srgbClr val="FFFF00"/>
                </a:solidFill>
              </a:rPr>
            </a:br>
            <a:r>
              <a:rPr lang="en-US" sz="3200" b="1" i="1" dirty="0" smtClean="0">
                <a:solidFill>
                  <a:schemeClr val="accent3">
                    <a:lumMod val="75000"/>
                  </a:schemeClr>
                </a:solidFill>
              </a:rPr>
              <a:t>Teaching Presence</a:t>
            </a:r>
            <a:endParaRPr lang="en-US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12064" cy="5334000"/>
          </a:xfrm>
        </p:spPr>
        <p:txBody>
          <a:bodyPr>
            <a:normAutofit lnSpcReduction="10000"/>
          </a:bodyPr>
          <a:lstStyle/>
          <a:p>
            <a:pPr lvl="3">
              <a:buNone/>
            </a:pPr>
            <a:endParaRPr lang="en-US" sz="3459" i="1" dirty="0" smtClean="0">
              <a:solidFill>
                <a:schemeClr val="tx1"/>
              </a:solidFill>
            </a:endParaRPr>
          </a:p>
          <a:p>
            <a:pPr lvl="3"/>
            <a:r>
              <a:rPr lang="en-US" sz="3459" i="1" dirty="0" smtClean="0">
                <a:solidFill>
                  <a:schemeClr val="tx1"/>
                </a:solidFill>
              </a:rPr>
              <a:t>Professor’s Announcements</a:t>
            </a:r>
          </a:p>
          <a:p>
            <a:pPr lvl="3"/>
            <a:r>
              <a:rPr lang="en-US" sz="3459" i="1" dirty="0" smtClean="0">
                <a:solidFill>
                  <a:schemeClr val="tx1"/>
                </a:solidFill>
              </a:rPr>
              <a:t>Paper Feedback, PP Feedback</a:t>
            </a:r>
          </a:p>
          <a:p>
            <a:pPr lvl="3"/>
            <a:r>
              <a:rPr lang="en-US" sz="3459" i="1" dirty="0" smtClean="0">
                <a:solidFill>
                  <a:schemeClr val="tx1"/>
                </a:solidFill>
              </a:rPr>
              <a:t>Streaming videos </a:t>
            </a:r>
          </a:p>
          <a:p>
            <a:pPr lvl="3"/>
            <a:r>
              <a:rPr lang="en-US" sz="3459" i="1" dirty="0" smtClean="0">
                <a:solidFill>
                  <a:schemeClr val="tx1"/>
                </a:solidFill>
              </a:rPr>
              <a:t>Exercises </a:t>
            </a:r>
          </a:p>
          <a:p>
            <a:pPr lvl="3"/>
            <a:r>
              <a:rPr lang="en-US" sz="3459" i="1" dirty="0" smtClean="0">
                <a:solidFill>
                  <a:schemeClr val="tx1"/>
                </a:solidFill>
              </a:rPr>
              <a:t>Journals </a:t>
            </a:r>
          </a:p>
          <a:p>
            <a:pPr lvl="3"/>
            <a:r>
              <a:rPr lang="en-US" sz="3459" i="1" dirty="0" smtClean="0">
                <a:solidFill>
                  <a:schemeClr val="tx1"/>
                </a:solidFill>
              </a:rPr>
              <a:t>Practice quizzes</a:t>
            </a:r>
          </a:p>
          <a:p>
            <a:pPr lvl="3"/>
            <a:r>
              <a:rPr lang="en-US" sz="3459" i="1" dirty="0" smtClean="0">
                <a:solidFill>
                  <a:schemeClr val="tx1"/>
                </a:solidFill>
              </a:rPr>
              <a:t>Exams </a:t>
            </a:r>
          </a:p>
          <a:p>
            <a:pPr lvl="3"/>
            <a:r>
              <a:rPr lang="en-US" sz="3459" i="1" dirty="0" smtClean="0">
                <a:solidFill>
                  <a:schemeClr val="tx1"/>
                </a:solidFill>
              </a:rPr>
              <a:t>Study guide/ Key Concepts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Community of Inquiry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3200" b="1" i="1" dirty="0" smtClean="0">
                <a:solidFill>
                  <a:schemeClr val="accent3">
                    <a:lumMod val="75000"/>
                  </a:schemeClr>
                </a:solidFill>
              </a:rPr>
              <a:t>Teaching Presence - Structure</a:t>
            </a:r>
            <a:endParaRPr lang="en-US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12064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3000" b="1" dirty="0" smtClean="0">
              <a:solidFill>
                <a:schemeClr val="tx1"/>
              </a:solidFill>
            </a:endParaRP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Course Syllabus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Make it Real/ Teach Us Rubrics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Power Point Rubric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Paper Rubric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Do’s and Don’ts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Read this First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Rules and Etiquette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Academic Honesty / Plagiarism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Course Information Quiz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Basic Skills for Success</a:t>
            </a:r>
          </a:p>
          <a:p>
            <a:pPr lvl="3"/>
            <a:r>
              <a:rPr lang="en-US" sz="4129" i="1" dirty="0" smtClean="0">
                <a:solidFill>
                  <a:schemeClr val="tx1"/>
                </a:solidFill>
              </a:rPr>
              <a:t>Sample Presentations</a:t>
            </a:r>
          </a:p>
          <a:p>
            <a:pPr lvl="3">
              <a:buNone/>
            </a:pPr>
            <a:endParaRPr lang="en-US" sz="4129" i="1" dirty="0" smtClean="0">
              <a:solidFill>
                <a:schemeClr val="tx1"/>
              </a:solidFill>
            </a:endParaRPr>
          </a:p>
          <a:p>
            <a:pPr lvl="3"/>
            <a:endParaRPr lang="en-US" sz="2400" i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Community of Inquiry 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3200" b="1" i="1" dirty="0" smtClean="0">
                <a:solidFill>
                  <a:schemeClr val="accent3">
                    <a:lumMod val="75000"/>
                  </a:schemeClr>
                </a:solidFill>
              </a:rPr>
              <a:t>Social Presence</a:t>
            </a:r>
            <a:endParaRPr lang="en-US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612064" cy="5181600"/>
          </a:xfrm>
        </p:spPr>
        <p:txBody>
          <a:bodyPr>
            <a:noAutofit/>
          </a:bodyPr>
          <a:lstStyle/>
          <a:p>
            <a:pPr lvl="2"/>
            <a:r>
              <a:rPr lang="en-US" sz="3200" i="1" dirty="0" smtClean="0">
                <a:solidFill>
                  <a:schemeClr val="tx1"/>
                </a:solidFill>
              </a:rPr>
              <a:t>Discussion boards</a:t>
            </a:r>
          </a:p>
          <a:p>
            <a:pPr lvl="2"/>
            <a:r>
              <a:rPr lang="en-US" sz="3200" i="1" dirty="0" smtClean="0">
                <a:solidFill>
                  <a:schemeClr val="tx1"/>
                </a:solidFill>
              </a:rPr>
              <a:t>Participation feedback</a:t>
            </a:r>
          </a:p>
          <a:p>
            <a:pPr lvl="2"/>
            <a:r>
              <a:rPr lang="en-US" sz="3200" i="1" dirty="0" smtClean="0">
                <a:solidFill>
                  <a:schemeClr val="tx1"/>
                </a:solidFill>
              </a:rPr>
              <a:t>Movie discussion board</a:t>
            </a:r>
          </a:p>
          <a:p>
            <a:pPr lvl="2"/>
            <a:r>
              <a:rPr lang="en-US" sz="3200" i="1" dirty="0" smtClean="0">
                <a:solidFill>
                  <a:schemeClr val="tx1"/>
                </a:solidFill>
              </a:rPr>
              <a:t>PowerPoint class presentations</a:t>
            </a:r>
          </a:p>
          <a:p>
            <a:pPr lvl="2"/>
            <a:r>
              <a:rPr lang="en-US" sz="3200" i="1" dirty="0" smtClean="0">
                <a:solidFill>
                  <a:schemeClr val="tx1"/>
                </a:solidFill>
              </a:rPr>
              <a:t>Progress blogs</a:t>
            </a:r>
          </a:p>
          <a:p>
            <a:pPr lvl="2"/>
            <a:r>
              <a:rPr lang="en-US" sz="3200" i="1" dirty="0" smtClean="0">
                <a:solidFill>
                  <a:schemeClr val="tx1"/>
                </a:solidFill>
              </a:rPr>
              <a:t>Professor’s blog</a:t>
            </a:r>
          </a:p>
          <a:p>
            <a:pPr lvl="2"/>
            <a:r>
              <a:rPr lang="en-US" sz="3200" i="1" dirty="0" smtClean="0">
                <a:solidFill>
                  <a:schemeClr val="tx1"/>
                </a:solidFill>
              </a:rPr>
              <a:t>Student’s Web Page Introduction</a:t>
            </a:r>
          </a:p>
          <a:p>
            <a:pPr lvl="2"/>
            <a:r>
              <a:rPr lang="en-US" sz="3200" i="1" dirty="0" smtClean="0">
                <a:solidFill>
                  <a:schemeClr val="tx1"/>
                </a:solidFill>
              </a:rPr>
              <a:t>Study Groups</a:t>
            </a:r>
          </a:p>
          <a:p>
            <a:pPr>
              <a:buNone/>
            </a:pPr>
            <a:r>
              <a:rPr lang="en-US" sz="32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Community of Inquiry</a:t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b="1" i="1" dirty="0" smtClean="0">
                <a:solidFill>
                  <a:schemeClr val="accent3">
                    <a:lumMod val="75000"/>
                  </a:schemeClr>
                </a:solidFill>
              </a:rPr>
              <a:t> Social Process</a:t>
            </a:r>
            <a:endParaRPr lang="en-US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 sz="3600" i="1" dirty="0" smtClean="0">
                <a:solidFill>
                  <a:schemeClr val="tx1"/>
                </a:solidFill>
              </a:rPr>
              <a:t>Instructor Student Feedback</a:t>
            </a:r>
          </a:p>
          <a:p>
            <a:pPr lvl="3"/>
            <a:r>
              <a:rPr lang="en-US" sz="3600" i="1" dirty="0" smtClean="0">
                <a:solidFill>
                  <a:schemeClr val="tx1"/>
                </a:solidFill>
              </a:rPr>
              <a:t>Teaching Assistant Feedback</a:t>
            </a:r>
          </a:p>
          <a:p>
            <a:pPr lvl="3"/>
            <a:r>
              <a:rPr lang="en-US" sz="3600" i="1" dirty="0" smtClean="0">
                <a:solidFill>
                  <a:schemeClr val="tx1"/>
                </a:solidFill>
              </a:rPr>
              <a:t>Student to Student Feedback</a:t>
            </a:r>
          </a:p>
          <a:p>
            <a:pPr lvl="3"/>
            <a:r>
              <a:rPr lang="en-US" sz="3600" i="1" dirty="0" smtClean="0">
                <a:solidFill>
                  <a:schemeClr val="tx1"/>
                </a:solidFill>
              </a:rPr>
              <a:t>Professor’s Blog Feedback </a:t>
            </a:r>
          </a:p>
          <a:p>
            <a:pPr lvl="3"/>
            <a:r>
              <a:rPr lang="en-US" sz="3600" i="1" dirty="0" smtClean="0">
                <a:solidFill>
                  <a:schemeClr val="tx1"/>
                </a:solidFill>
              </a:rPr>
              <a:t>Email</a:t>
            </a:r>
          </a:p>
          <a:p>
            <a:pPr lvl="3"/>
            <a:r>
              <a:rPr lang="en-US" sz="3600" i="1" dirty="0" smtClean="0">
                <a:solidFill>
                  <a:schemeClr val="tx1"/>
                </a:solidFill>
              </a:rPr>
              <a:t>Skype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Community of Inquiry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b="1" i="1" dirty="0" smtClean="0">
                <a:solidFill>
                  <a:schemeClr val="accent3">
                    <a:lumMod val="75000"/>
                  </a:schemeClr>
                </a:solidFill>
              </a:rPr>
              <a:t>Cognitive/Social Process </a:t>
            </a:r>
            <a:endParaRPr lang="en-US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848600" cy="4191000"/>
          </a:xfrm>
        </p:spPr>
        <p:txBody>
          <a:bodyPr>
            <a:noAutofit/>
          </a:bodyPr>
          <a:lstStyle/>
          <a:p>
            <a:pPr lvl="2"/>
            <a:r>
              <a:rPr lang="en-US" sz="3600" i="1" dirty="0" smtClean="0">
                <a:solidFill>
                  <a:schemeClr val="tx1"/>
                </a:solidFill>
              </a:rPr>
              <a:t>Make it Real Blogs,</a:t>
            </a:r>
          </a:p>
          <a:p>
            <a:pPr lvl="2"/>
            <a:r>
              <a:rPr lang="en-US" sz="3600" i="1" dirty="0" smtClean="0">
                <a:solidFill>
                  <a:schemeClr val="tx1"/>
                </a:solidFill>
              </a:rPr>
              <a:t>Teach Us Blogs, </a:t>
            </a:r>
          </a:p>
          <a:p>
            <a:pPr lvl="2"/>
            <a:r>
              <a:rPr lang="en-US" sz="3600" i="1" dirty="0" smtClean="0">
                <a:solidFill>
                  <a:schemeClr val="tx1"/>
                </a:solidFill>
              </a:rPr>
              <a:t>Reflective Thinking, </a:t>
            </a:r>
          </a:p>
          <a:p>
            <a:pPr lvl="2"/>
            <a:r>
              <a:rPr lang="en-US" sz="3600" i="1" dirty="0" smtClean="0">
                <a:solidFill>
                  <a:schemeClr val="tx1"/>
                </a:solidFill>
              </a:rPr>
              <a:t>Discussion Boards, </a:t>
            </a:r>
          </a:p>
          <a:p>
            <a:pPr lvl="2"/>
            <a:r>
              <a:rPr lang="en-US" sz="3600" i="1" dirty="0" smtClean="0">
                <a:solidFill>
                  <a:schemeClr val="tx1"/>
                </a:solidFill>
              </a:rPr>
              <a:t>Sharing ideas, External Links</a:t>
            </a:r>
          </a:p>
          <a:p>
            <a:pPr lvl="2"/>
            <a:r>
              <a:rPr lang="en-US" sz="3600" i="1" dirty="0" smtClean="0">
                <a:solidFill>
                  <a:schemeClr val="tx1"/>
                </a:solidFill>
              </a:rPr>
              <a:t>Participation Responses</a:t>
            </a:r>
          </a:p>
          <a:p>
            <a:pPr lvl="2"/>
            <a:r>
              <a:rPr lang="en-US" sz="3600" i="1" dirty="0" smtClean="0">
                <a:solidFill>
                  <a:schemeClr val="tx1"/>
                </a:solidFill>
              </a:rPr>
              <a:t>Study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 bwMode="auto">
          <a:xfrm>
            <a:off x="533400" y="2286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LMS Blackboard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Assessment Advantages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609600" y="2286000"/>
            <a:ext cx="7772400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Students can submit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retain work 	digitally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We record and analyze student scores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Keeps students aware of their progress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 We can track performance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 Acquire course statistics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455613" y="427038"/>
            <a:ext cx="82264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Teaching History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841375" y="1905000"/>
            <a:ext cx="7997825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University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Teaching 39 years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Television 10 years</a:t>
            </a:r>
          </a:p>
          <a:p>
            <a:pPr lvl="1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Online 11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years</a:t>
            </a:r>
          </a:p>
          <a:p>
            <a:pPr lvl="2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</a:pPr>
            <a:r>
              <a:rPr lang="en-US" sz="3600" kern="0" baseline="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 100+</a:t>
            </a:r>
            <a:r>
              <a:rPr lang="en-US" sz="3600" kern="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kern="0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eClasses</a:t>
            </a:r>
            <a:r>
              <a:rPr lang="en-US" sz="3600" kern="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in BB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600" kern="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 300 Students per semester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600" kern="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 900 Students per year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533400" y="1524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LMS Blackboard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Other Advantages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917575" y="2133600"/>
            <a:ext cx="8226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Reduce cost of printing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cs typeface="+mn-cs"/>
              </a:rPr>
              <a:t>Monetarily and Environmentally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Time control access to material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No more “Dog ate my paper” excuses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Allows student review of lecture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24/7 access to materials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Technology encourages creativity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Engages student with different learning 	styles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533400" y="1524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US" sz="5400" b="1" kern="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ePortfolio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600" b="1" kern="0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Identity </a:t>
            </a:r>
            <a:r>
              <a:rPr lang="en-US" sz="3600" b="1" kern="0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Development Goals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917575" y="1600200"/>
            <a:ext cx="8226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3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Independent Mastery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Meta-cognitions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Transfer of Skills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Social Feedback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Assessment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0" y="0"/>
            <a:ext cx="8759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FFFFFF"/>
              </a:buClr>
              <a:defRPr/>
            </a:pPr>
            <a:r>
              <a:rPr lang="en-US" sz="5400" b="1" kern="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ePortfolio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Identity - </a:t>
            </a:r>
            <a:r>
              <a:rPr lang="en-US" sz="36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Independent Mastery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1143000" y="2133600"/>
            <a:ext cx="8226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Know Thyself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Creative Process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Learner-Centered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Own the Learning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Personal Freedom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Self-Expression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Independent Mastery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5175" y="2070100"/>
          <a:ext cx="7612062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354"/>
                <a:gridCol w="2537354"/>
                <a:gridCol w="2537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Pedagogic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eLearning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ePortfolio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 Assessment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Quizzes, Major Exams, Reflections,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Relaxation Skills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Streaming Audio/Exercises, Self-Ratings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Sharing, Networking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Semester Project PP, Key Concept Feedback, Blogging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Independent Mastery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5175" y="2070100"/>
          <a:ext cx="7612062" cy="3114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354"/>
                <a:gridCol w="2537354"/>
                <a:gridCol w="2537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Pedagogic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eLearning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ePortfolio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Presentation/ Organization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PP, Key Concepts, Reflection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Creative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Assessment, Book Selections/Web site Reviews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Independent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Mastery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Semester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Project, PP Charting, Graphing, Personal Diaries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533400" y="1524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US" sz="5400" b="1" kern="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ePortfolio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Identity – </a:t>
            </a:r>
            <a:r>
              <a:rPr lang="en-US" sz="3600" b="1" kern="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Meta-cognitions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1219200" y="1752600"/>
            <a:ext cx="8226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3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Personal Reflections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Self-Monitoring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Self-Awareness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Selecting and Collecting with purpose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Making Connections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Promoting Cognitive Skill Development</a:t>
            </a:r>
          </a:p>
          <a:p>
            <a:pPr>
              <a:spcBef>
                <a:spcPct val="20000"/>
              </a:spcBef>
              <a:buClr>
                <a:srgbClr val="FFFFFF"/>
              </a:buClr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Metacognitions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5175" y="2070100"/>
          <a:ext cx="7612062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354"/>
                <a:gridCol w="2537354"/>
                <a:gridCol w="2537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Pedagogic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eLearning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ePortfolio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Stress Self-Assessment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Links, Web Sites, Book Reviews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 Assessment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Quizzes, Major Exams, Reflections,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Relaxation Skills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Streaming Audio/Exercises, Self-Ratings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Metacognitions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5175" y="2070100"/>
          <a:ext cx="7612062" cy="3114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354"/>
                <a:gridCol w="2537354"/>
                <a:gridCol w="2537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Pedagogic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eLearning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ePortfolio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Presentation/Organization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PP, Key Concepts, Reflection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Reflective Thinking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Reflection Paper, Key Concepts, Course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Creative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Assessment, Book Selections/Web site Reviews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533400" y="1524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US" sz="5400" b="1" kern="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ePortfolio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Identity – </a:t>
            </a:r>
            <a:r>
              <a:rPr lang="en-US" sz="3600" b="1" kern="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Transfer of Skills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1066800" y="1752600"/>
            <a:ext cx="8226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3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 Antiqua"/>
              </a:rPr>
              <a:t>Products are Personally Relevant</a:t>
            </a:r>
          </a:p>
          <a:p>
            <a:pPr lvl="0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 Antiqua"/>
                <a:cs typeface="+mn-cs"/>
              </a:rPr>
              <a:t> Practical and Promotes Useful Skills</a:t>
            </a:r>
          </a:p>
          <a:p>
            <a:pPr lvl="0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 Antiqua"/>
                <a:cs typeface="+mn-cs"/>
              </a:rPr>
              <a:t> Serves a Purpose</a:t>
            </a:r>
          </a:p>
          <a:p>
            <a:pPr lvl="0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 Antiqua"/>
                <a:cs typeface="+mn-cs"/>
              </a:rPr>
              <a:t> Results have Intrinsic and Extrinsic Value</a:t>
            </a:r>
          </a:p>
          <a:p>
            <a:pPr lvl="0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 Antiqua"/>
                <a:cs typeface="+mn-cs"/>
              </a:rPr>
              <a:t> Builds Self-Efficacy</a:t>
            </a:r>
          </a:p>
          <a:p>
            <a:pPr lvl="0"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 Antiqua"/>
                <a:cs typeface="+mn-cs"/>
              </a:rPr>
              <a:t> Transferable to Other Settings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Transfer of Skills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5175" y="2070100"/>
          <a:ext cx="7612062" cy="347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354"/>
                <a:gridCol w="2537354"/>
                <a:gridCol w="2537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Pedagogic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eLearning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ePortfolio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Lecture Content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eLectures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eText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eWorkbook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Lecture Materials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eLectures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PowerPoint Synchronized Workbook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Stress Self-Assessment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Links, Web Sites, Book Selections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 Review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eLectures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eTextbook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eWorkbook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Key Concepts Selections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533400" y="228600"/>
            <a:ext cx="8226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Teaching History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Current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eClasses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609600" y="2057400"/>
            <a:ext cx="8229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General Psychology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Abnormal Psychology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Forensic Psychology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Psychology of Stress and Coping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Reactions to Catastrophic Events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Transfer of Skills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5175" y="2070100"/>
          <a:ext cx="7612062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354"/>
                <a:gridCol w="2537354"/>
                <a:gridCol w="2537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Pedagogic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eLearning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ePortfolio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Relaxation Skills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Streaming Audio/Exercises, Self-Ratings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 Content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Streaming Film Video,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eLecture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Web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Presentation/Organization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PP, Key Concepts, Reflection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533400" y="1524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US" sz="5400" b="1" kern="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ePortfolio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Identity – </a:t>
            </a:r>
            <a:r>
              <a:rPr lang="en-US" sz="3600" b="1" kern="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Social Feedback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917575" y="1828800"/>
            <a:ext cx="8226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3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Allows for Sharing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Social Networking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Observation and Discovery from Others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Encourages Peer Feedback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Shapes Observerable Reflective Practice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noProof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Promotes Sense of Community</a:t>
            </a:r>
          </a:p>
          <a:p>
            <a:pPr>
              <a:spcBef>
                <a:spcPct val="20000"/>
              </a:spcBef>
              <a:buClr>
                <a:srgbClr val="FFFFFF"/>
              </a:buClr>
              <a:defRPr/>
            </a:pP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 bwMode="auto">
          <a:xfrm>
            <a:off x="533400" y="1524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US" sz="5400" b="1" kern="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ePortfolio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Identity - </a:t>
            </a:r>
            <a:r>
              <a:rPr lang="en-US" sz="3600" b="1" kern="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Assessment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917575" y="1676400"/>
            <a:ext cx="8226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3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Provides Methods for Evaluation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Provides Measures of Performance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Allows for Assessing Goals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Quantifies Activities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noProof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Demonstrates Evidence of Success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Provides Accountability </a:t>
            </a: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Social Feedback &amp; Assessment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5175" y="2070100"/>
          <a:ext cx="7612062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354"/>
                <a:gridCol w="2537354"/>
                <a:gridCol w="2537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Pedagogic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eLearning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ePortfolio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Community Learners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 Web Page, PP Presentation, Blogging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Instructor/Feedback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Graded Reflections, Peer Feedback, Skype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Sharing, Networking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PP, Key Concept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Reflections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Reflection Paper, Study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Social Feedback &amp; Assessment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5175" y="2070100"/>
          <a:ext cx="7612062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354"/>
                <a:gridCol w="2537354"/>
                <a:gridCol w="2537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Pedagogic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eLearning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ePortfolio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Independent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Mastery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Semester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Project, PP Charting, Graphing, Personal Diaries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Stress Self-Assessment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Links, Web Sites, Book Selections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Process/Product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 Assessment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Quizzes, Major Exams, Reflections,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533400" y="152400"/>
            <a:ext cx="82264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US" sz="5400" b="1" kern="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ePortfolio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3600" b="1" kern="0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Identity </a:t>
            </a:r>
            <a:r>
              <a:rPr lang="en-US" sz="3600" b="1" kern="0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Development Goals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917575" y="1600200"/>
            <a:ext cx="8226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tabLst/>
              <a:defRPr/>
            </a:pPr>
            <a:endParaRPr kumimoji="0" lang="en-US" sz="3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Independent Mastery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Meta-cognitions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Transfer of Skills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Social Feedback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40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Assessment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457200" y="152400"/>
            <a:ext cx="830103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First Generation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Teaching Tools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685800" y="2667000"/>
            <a:ext cx="80771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rgbClr val="FFFFFF"/>
              </a:buClr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/>
              </a:rPr>
              <a:t>Bruno Kappes (21) - The Early Years - 1973 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2133600"/>
            <a:ext cx="464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457200" y="152400"/>
            <a:ext cx="830103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First Generation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Teaching Tools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533401" y="21336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Chalk/Talk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Black/Green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Handouts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Typewriter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Carbon Copies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Ditto Machine</a:t>
            </a:r>
          </a:p>
          <a:p>
            <a:pPr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Transparencies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2133600"/>
            <a:ext cx="464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Xerox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Mimeograph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Thermograph</a:t>
            </a: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Slide Projector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Film Projector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Overhead Projector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White Board Markers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533400" y="-304800"/>
            <a:ext cx="82264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FFFFFF"/>
              </a:buClr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838200" y="1905000"/>
            <a:ext cx="480060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Television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VCR/DVD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Computer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Listserv</a:t>
            </a: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LCD Overhead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Word Processor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PowerPoint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PDF, JPEG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572000" y="1828800"/>
            <a:ext cx="495458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Internet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Email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Hyperlinks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Search Engines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HTML/Java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Blackboard CMS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Online Discussion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Multimedia Projector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2400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FFFFFF"/>
              </a:buClr>
              <a:defRPr/>
            </a:pPr>
            <a:r>
              <a:rPr lang="en-US" sz="44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</a:rPr>
              <a:t>Second Generation Teaching Tools</a:t>
            </a:r>
          </a:p>
          <a:p>
            <a:pPr lvl="0" algn="ctr">
              <a:buClr>
                <a:srgbClr val="FFFFFF"/>
              </a:buClr>
              <a:defRPr/>
            </a:pPr>
            <a:r>
              <a:rPr lang="en-US" sz="44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</a:rPr>
              <a:t>Web 1.0   Top Down</a:t>
            </a:r>
          </a:p>
          <a:p>
            <a:pPr lvl="0" algn="ctr">
              <a:buClr>
                <a:srgbClr val="FFFFFF"/>
              </a:buClr>
              <a:defRPr/>
            </a:pPr>
            <a:endParaRPr lang="en-US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lvl="0" algn="ctr">
              <a:buClr>
                <a:srgbClr val="FFFFFF"/>
              </a:buClr>
              <a:defRPr/>
            </a:pPr>
            <a:endParaRPr lang="en-US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lvl="0" algn="ctr">
              <a:buClr>
                <a:srgbClr val="FFFFFF"/>
              </a:buClr>
              <a:defRPr/>
            </a:pPr>
            <a:endParaRPr lang="en-US" b="1" kern="0" dirty="0">
              <a:solidFill>
                <a:schemeClr val="accent6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457200" y="152400"/>
            <a:ext cx="8226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Third Generation Teaching Tools Web 2.0  Bottom Up</a:t>
            </a:r>
          </a:p>
          <a:p>
            <a:pPr algn="ctr">
              <a:buClr>
                <a:srgbClr val="FFFFFF"/>
              </a:buClr>
            </a:pPr>
            <a:r>
              <a:rPr lang="en-US" sz="3200" kern="0" dirty="0" smtClean="0">
                <a:solidFill>
                  <a:schemeClr val="bg1"/>
                </a:solidFill>
                <a:latin typeface="+mj-lt"/>
                <a:hlinkClick r:id="rId3"/>
              </a:rPr>
              <a:t>http://web2list.com/logos/</a:t>
            </a:r>
            <a:endParaRPr lang="en-US" sz="3200" kern="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912813" y="1905000"/>
            <a:ext cx="43449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Wiki’s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Blogs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Google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Del.icio.us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err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Flickr</a:t>
            </a: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Podcasting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Scholar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Widgets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4343401" y="1905000"/>
            <a:ext cx="457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err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Facebook</a:t>
            </a: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/MySpace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Skype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You Tube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RSS Feed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Tag Cloud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Virtual Communities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Twitter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err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ebooks</a:t>
            </a: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 bwMode="auto">
          <a:xfrm>
            <a:off x="457200" y="21336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Attitude shift with improving technology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n-cs"/>
              </a:rPr>
              <a:t>Social Networking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n-cs"/>
              </a:rPr>
              <a:t>Allows freedom of information through collaboration and association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n-cs"/>
              </a:rPr>
              <a:t>Multimedia features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n-cs"/>
              </a:rPr>
              <a:t>International and World Wide Web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52400"/>
            <a:ext cx="8226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Third Generation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Web 2.0</a:t>
            </a:r>
            <a:r>
              <a:rPr kumimoji="0" lang="en-US" sz="4000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en-US" sz="32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Bottom Up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062912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 bwMode="auto">
          <a:xfrm>
            <a:off x="609600" y="1905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Many to many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Multiple connections between people and technology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People and needs of the user come first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Allows personal choice of information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Information available in real time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Cannot be done without the Internet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lang="en-US" sz="3200" kern="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52400"/>
            <a:ext cx="8226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US" sz="5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Web 2.0 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(2004)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Bottom Up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image" Target="../media/image3.jpeg"/><Relationship Id="rId2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d_0097_slide">
  <a:themeElements>
    <a:clrScheme name="Office Theme 2">
      <a:dk1>
        <a:srgbClr val="616161"/>
      </a:dk1>
      <a:lt1>
        <a:srgbClr val="FFFFFF"/>
      </a:lt1>
      <a:dk2>
        <a:srgbClr val="006400"/>
      </a:dk2>
      <a:lt2>
        <a:srgbClr val="FFFFFF"/>
      </a:lt2>
      <a:accent1>
        <a:srgbClr val="A8DA09"/>
      </a:accent1>
      <a:accent2>
        <a:srgbClr val="0994DA"/>
      </a:accent2>
      <a:accent3>
        <a:srgbClr val="AAB8AA"/>
      </a:accent3>
      <a:accent4>
        <a:srgbClr val="DADADA"/>
      </a:accent4>
      <a:accent5>
        <a:srgbClr val="D1EAAA"/>
      </a:accent5>
      <a:accent6>
        <a:srgbClr val="0786C5"/>
      </a:accent6>
      <a:hlink>
        <a:srgbClr val="09DA09"/>
      </a:hlink>
      <a:folHlink>
        <a:srgbClr val="E8CF0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29C729"/>
        </a:accent1>
        <a:accent2>
          <a:srgbClr val="99BA2B"/>
        </a:accent2>
        <a:accent3>
          <a:srgbClr val="AAB8AA"/>
        </a:accent3>
        <a:accent4>
          <a:srgbClr val="DADADA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A8DA09"/>
        </a:accent1>
        <a:accent2>
          <a:srgbClr val="0994DA"/>
        </a:accent2>
        <a:accent3>
          <a:srgbClr val="AAB8AA"/>
        </a:accent3>
        <a:accent4>
          <a:srgbClr val="DADADA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F3A823"/>
        </a:accent1>
        <a:accent2>
          <a:srgbClr val="47CE47"/>
        </a:accent2>
        <a:accent3>
          <a:srgbClr val="AAB8AA"/>
        </a:accent3>
        <a:accent4>
          <a:srgbClr val="DADADA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E9AFCC"/>
        </a:accent1>
        <a:accent2>
          <a:srgbClr val="E7C463"/>
        </a:accent2>
        <a:accent3>
          <a:srgbClr val="AAB8AA"/>
        </a:accent3>
        <a:accent4>
          <a:srgbClr val="DADADA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9C729"/>
        </a:accent1>
        <a:accent2>
          <a:srgbClr val="99BA2B"/>
        </a:accent2>
        <a:accent3>
          <a:srgbClr val="FFFFFF"/>
        </a:accent3>
        <a:accent4>
          <a:srgbClr val="000000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8DA09"/>
        </a:accent1>
        <a:accent2>
          <a:srgbClr val="0994DA"/>
        </a:accent2>
        <a:accent3>
          <a:srgbClr val="FFFFFF"/>
        </a:accent3>
        <a:accent4>
          <a:srgbClr val="000000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3A823"/>
        </a:accent1>
        <a:accent2>
          <a:srgbClr val="47CE47"/>
        </a:accent2>
        <a:accent3>
          <a:srgbClr val="FFFFFF"/>
        </a:accent3>
        <a:accent4>
          <a:srgbClr val="000000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9AFCC"/>
        </a:accent1>
        <a:accent2>
          <a:srgbClr val="E7C463"/>
        </a:accent2>
        <a:accent3>
          <a:srgbClr val="FFFFFF"/>
        </a:accent3>
        <a:accent4>
          <a:srgbClr val="000000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616161"/>
      </a:dk1>
      <a:lt1>
        <a:srgbClr val="FFFFFF"/>
      </a:lt1>
      <a:dk2>
        <a:srgbClr val="006400"/>
      </a:dk2>
      <a:lt2>
        <a:srgbClr val="FFFFFF"/>
      </a:lt2>
      <a:accent1>
        <a:srgbClr val="A8DA09"/>
      </a:accent1>
      <a:accent2>
        <a:srgbClr val="0994DA"/>
      </a:accent2>
      <a:accent3>
        <a:srgbClr val="AAB8AA"/>
      </a:accent3>
      <a:accent4>
        <a:srgbClr val="DADADA"/>
      </a:accent4>
      <a:accent5>
        <a:srgbClr val="D1EAAA"/>
      </a:accent5>
      <a:accent6>
        <a:srgbClr val="0786C5"/>
      </a:accent6>
      <a:hlink>
        <a:srgbClr val="09DA09"/>
      </a:hlink>
      <a:folHlink>
        <a:srgbClr val="E8CF0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29C729"/>
        </a:accent1>
        <a:accent2>
          <a:srgbClr val="99BA2B"/>
        </a:accent2>
        <a:accent3>
          <a:srgbClr val="AAB8AA"/>
        </a:accent3>
        <a:accent4>
          <a:srgbClr val="DADADA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A8DA09"/>
        </a:accent1>
        <a:accent2>
          <a:srgbClr val="0994DA"/>
        </a:accent2>
        <a:accent3>
          <a:srgbClr val="AAB8AA"/>
        </a:accent3>
        <a:accent4>
          <a:srgbClr val="DADADA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F3A823"/>
        </a:accent1>
        <a:accent2>
          <a:srgbClr val="47CE47"/>
        </a:accent2>
        <a:accent3>
          <a:srgbClr val="AAB8AA"/>
        </a:accent3>
        <a:accent4>
          <a:srgbClr val="DADADA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E9AFCC"/>
        </a:accent1>
        <a:accent2>
          <a:srgbClr val="E7C463"/>
        </a:accent2>
        <a:accent3>
          <a:srgbClr val="AAB8AA"/>
        </a:accent3>
        <a:accent4>
          <a:srgbClr val="DADADA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9C729"/>
        </a:accent1>
        <a:accent2>
          <a:srgbClr val="99BA2B"/>
        </a:accent2>
        <a:accent3>
          <a:srgbClr val="FFFFFF"/>
        </a:accent3>
        <a:accent4>
          <a:srgbClr val="000000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8DA09"/>
        </a:accent1>
        <a:accent2>
          <a:srgbClr val="0994DA"/>
        </a:accent2>
        <a:accent3>
          <a:srgbClr val="FFFFFF"/>
        </a:accent3>
        <a:accent4>
          <a:srgbClr val="000000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3A823"/>
        </a:accent1>
        <a:accent2>
          <a:srgbClr val="47CE47"/>
        </a:accent2>
        <a:accent3>
          <a:srgbClr val="FFFFFF"/>
        </a:accent3>
        <a:accent4>
          <a:srgbClr val="000000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9AFCC"/>
        </a:accent1>
        <a:accent2>
          <a:srgbClr val="E7C463"/>
        </a:accent2>
        <a:accent3>
          <a:srgbClr val="FFFFFF"/>
        </a:accent3>
        <a:accent4>
          <a:srgbClr val="000000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ind_0097_slide</Template>
  <TotalTime>6946</TotalTime>
  <Words>1259</Words>
  <Application>Microsoft Macintosh PowerPoint</Application>
  <PresentationFormat>On-screen Show (4:3)</PresentationFormat>
  <Paragraphs>398</Paragraphs>
  <Slides>35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ind_0097_slide</vt:lpstr>
      <vt:lpstr>1_Default Design</vt:lpstr>
      <vt:lpstr>Habitat</vt:lpstr>
      <vt:lpstr>Slide 1</vt:lpstr>
      <vt:lpstr> </vt:lpstr>
      <vt:lpstr> </vt:lpstr>
      <vt:lpstr> </vt:lpstr>
      <vt:lpstr> </vt:lpstr>
      <vt:lpstr> </vt:lpstr>
      <vt:lpstr>Slide 7</vt:lpstr>
      <vt:lpstr> </vt:lpstr>
      <vt:lpstr> </vt:lpstr>
      <vt:lpstr>eLearning as Collaborative Constructivist Process </vt:lpstr>
      <vt:lpstr>Community of Inquiry (Garrison and Vaughan, 08 ) </vt:lpstr>
      <vt:lpstr>Community of Inquiry Framework</vt:lpstr>
      <vt:lpstr>Community of Inquiry  Teaching Presence</vt:lpstr>
      <vt:lpstr>Community of Inquiry  Teaching Presence</vt:lpstr>
      <vt:lpstr>Community of Inquiry Teaching Presence - Structure</vt:lpstr>
      <vt:lpstr>Community of Inquiry  Social Presence</vt:lpstr>
      <vt:lpstr>Community of Inquiry  Social Process</vt:lpstr>
      <vt:lpstr>Community of Inquiry Cognitive/Social Process </vt:lpstr>
      <vt:lpstr>Slide 19</vt:lpstr>
      <vt:lpstr> </vt:lpstr>
      <vt:lpstr> </vt:lpstr>
      <vt:lpstr>  </vt:lpstr>
      <vt:lpstr>Independent Mastery</vt:lpstr>
      <vt:lpstr>Independent Mastery</vt:lpstr>
      <vt:lpstr> </vt:lpstr>
      <vt:lpstr>Metacognitions</vt:lpstr>
      <vt:lpstr>Metacognitions</vt:lpstr>
      <vt:lpstr> </vt:lpstr>
      <vt:lpstr> Transfer of Skills </vt:lpstr>
      <vt:lpstr> Transfer of Skills </vt:lpstr>
      <vt:lpstr> </vt:lpstr>
      <vt:lpstr>Slide 32</vt:lpstr>
      <vt:lpstr>Social Feedback &amp; Assessment</vt:lpstr>
      <vt:lpstr>Social Feedback &amp; Assessment</vt:lpstr>
      <vt:lpstr>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eLearning as Part of Your Teaching Portfolio</dc:title>
  <dc:creator>TEST</dc:creator>
  <cp:lastModifiedBy>Bruno Kappes, Ph.D.</cp:lastModifiedBy>
  <cp:revision>230</cp:revision>
  <dcterms:created xsi:type="dcterms:W3CDTF">2011-07-10T05:22:15Z</dcterms:created>
  <dcterms:modified xsi:type="dcterms:W3CDTF">2011-07-10T06:31:02Z</dcterms:modified>
</cp:coreProperties>
</file>